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24"/>
  </p:notesMasterIdLst>
  <p:sldIdLst>
    <p:sldId id="260" r:id="rId3"/>
    <p:sldId id="287" r:id="rId4"/>
    <p:sldId id="288" r:id="rId5"/>
    <p:sldId id="293" r:id="rId6"/>
    <p:sldId id="265" r:id="rId7"/>
    <p:sldId id="289" r:id="rId8"/>
    <p:sldId id="269" r:id="rId9"/>
    <p:sldId id="266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12" r:id="rId18"/>
    <p:sldId id="315" r:id="rId19"/>
    <p:sldId id="314" r:id="rId20"/>
    <p:sldId id="317" r:id="rId21"/>
    <p:sldId id="316" r:id="rId22"/>
    <p:sldId id="29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5791"/>
    <a:srgbClr val="0168A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2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FA80-3CDC-CB18-5461-972D4B3D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48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DE4CB-253D-CA70-EEDF-1E72422D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C34841-8AD7-852A-0694-98F58BF0A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F6FE5E-B4C4-4A14-5AE3-44F48E071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D8D353-0339-5A7D-9440-18D466DFD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496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03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003B-7299-B162-FF9A-25AD644C2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C47EFF-318B-6430-6AFE-683847528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D0312D-6BD3-0E27-2072-7C140AE49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825D70-469D-0442-DDA1-DB5F560DA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86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84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99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5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0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1E9261-3B2C-9C40-17CA-91CB0AF1AA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" y="139912"/>
            <a:ext cx="3566168" cy="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8F1761-AA84-5959-2393-A59565C37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" y="139912"/>
            <a:ext cx="3566168" cy="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8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8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07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6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E436DF-7AC0-0A0F-F3EE-7757508EF1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" y="139912"/>
            <a:ext cx="3566168" cy="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710BD1-98A2-4A5E-CFB4-835FA22B86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" y="139912"/>
            <a:ext cx="3566168" cy="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0.png"/><Relationship Id="rId5" Type="http://schemas.openxmlformats.org/officeDocument/2006/relationships/tags" Target="../tags/tag23.xml"/><Relationship Id="rId10" Type="http://schemas.openxmlformats.org/officeDocument/2006/relationships/image" Target="../media/image9.png"/><Relationship Id="rId4" Type="http://schemas.openxmlformats.org/officeDocument/2006/relationships/tags" Target="../tags/tag2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464C5CDB-125C-4DB3-8C70-70C6ACA06E07}"/>
              </a:ext>
            </a:extLst>
          </p:cNvPr>
          <p:cNvSpPr/>
          <p:nvPr/>
        </p:nvSpPr>
        <p:spPr>
          <a:xfrm>
            <a:off x="1468505" y="2534426"/>
            <a:ext cx="7793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数学建模交流分享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CAA4EA-CF47-42C9-8FF0-02C5D00849DA}"/>
              </a:ext>
            </a:extLst>
          </p:cNvPr>
          <p:cNvSpPr/>
          <p:nvPr/>
        </p:nvSpPr>
        <p:spPr>
          <a:xfrm>
            <a:off x="1501757" y="1245252"/>
            <a:ext cx="24673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0168AD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2024</a:t>
            </a:r>
            <a:endParaRPr lang="zh-CN" altLang="en-US" sz="8000" b="1" dirty="0">
              <a:solidFill>
                <a:srgbClr val="0168AD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D350466-4FB0-410D-B1C0-EBE49A98ABAB}"/>
              </a:ext>
            </a:extLst>
          </p:cNvPr>
          <p:cNvGrpSpPr/>
          <p:nvPr/>
        </p:nvGrpSpPr>
        <p:grpSpPr>
          <a:xfrm>
            <a:off x="1607854" y="3734753"/>
            <a:ext cx="2369059" cy="106165"/>
            <a:chOff x="1162050" y="-571500"/>
            <a:chExt cx="1375051" cy="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96B80E6-C124-4894-916E-0E27A4D80173}"/>
                </a:ext>
              </a:extLst>
            </p:cNvPr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2C22A53-15DD-47A1-8568-9E745D217B64}"/>
                </a:ext>
              </a:extLst>
            </p:cNvPr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E550F76E-C557-4CEB-ADE2-80177E8A47D6}"/>
              </a:ext>
            </a:extLst>
          </p:cNvPr>
          <p:cNvSpPr/>
          <p:nvPr/>
        </p:nvSpPr>
        <p:spPr>
          <a:xfrm>
            <a:off x="1501757" y="4766643"/>
            <a:ext cx="2634054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Arial" panose="020B0604020202020204" pitchFamily="34" charset="0"/>
              </a:rPr>
              <a:t>黄朴枫 唐先河 汪宇恒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7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769372" y="445519"/>
            <a:ext cx="4653280" cy="721660"/>
            <a:chOff x="3769372" y="445519"/>
            <a:chExt cx="4653280" cy="721660"/>
          </a:xfrm>
        </p:grpSpPr>
        <p:sp>
          <p:nvSpPr>
            <p:cNvPr id="42" name="矩形 41"/>
            <p:cNvSpPr/>
            <p:nvPr/>
          </p:nvSpPr>
          <p:spPr>
            <a:xfrm>
              <a:off x="3769372" y="445519"/>
              <a:ext cx="46532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90204" pitchFamily="34" charset="0"/>
                </a:rPr>
                <a:t>工欲善其事，必先利其器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386715" y="1613535"/>
            <a:ext cx="4721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怎么用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LaTex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来写你的论文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？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54045" y="5934710"/>
            <a:ext cx="588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在使用中掌握和熟练，让你的论文更优雅。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8000" y="2169795"/>
            <a:ext cx="1088176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相较于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Word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等排版工具，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LaTex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可以让你更专注于你的内容而非琐碎的排版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在线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LaTex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编译器：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Overleaf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https://www.overleaf.com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从阅读文档、拷贝和理解别人的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Tex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源码开始：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https://liam.page/2014/09/08/latex-introduction/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用更专业的方法排版你的数学公式：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https://blog.csdn.net/NSJim/article/details/109045914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0282" y="3636962"/>
            <a:ext cx="3856990" cy="1946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36273" y="3636962"/>
            <a:ext cx="4429760" cy="202946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5266055" y="4179570"/>
            <a:ext cx="920115" cy="447675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1"/>
          <p:cNvSpPr/>
          <p:nvPr/>
        </p:nvSpPr>
        <p:spPr>
          <a:xfrm>
            <a:off x="3467777" y="2395270"/>
            <a:ext cx="249375" cy="257720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思源黑体 CN Normal" panose="020B0400000000000000" pitchFamily="34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57" name="椭圆 35"/>
          <p:cNvSpPr/>
          <p:nvPr/>
        </p:nvSpPr>
        <p:spPr>
          <a:xfrm>
            <a:off x="3901822" y="3142087"/>
            <a:ext cx="257720" cy="257329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思源黑体 CN Normal" panose="020B0400000000000000" pitchFamily="34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56" name="椭圆 36"/>
          <p:cNvSpPr/>
          <p:nvPr/>
        </p:nvSpPr>
        <p:spPr>
          <a:xfrm>
            <a:off x="4340040" y="3892393"/>
            <a:ext cx="257720" cy="249961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思源黑体 CN Normal" panose="020B0400000000000000" pitchFamily="34" charset="-122"/>
              <a:cs typeface="+mn-cs"/>
              <a:sym typeface="Arial" panose="020B0604020202090204" pitchFamily="34" charset="0"/>
            </a:endParaRPr>
          </a:p>
        </p:txBody>
      </p:sp>
      <p:sp>
        <p:nvSpPr>
          <p:cNvPr id="55" name="椭圆 37"/>
          <p:cNvSpPr/>
          <p:nvPr/>
        </p:nvSpPr>
        <p:spPr>
          <a:xfrm>
            <a:off x="4778258" y="4657993"/>
            <a:ext cx="257720" cy="212007"/>
          </a:xfrm>
          <a:custGeom>
            <a:avLst/>
            <a:gdLst>
              <a:gd name="connsiteX0" fmla="*/ 440068 w 607497"/>
              <a:gd name="connsiteY0" fmla="*/ 391268 h 499744"/>
              <a:gd name="connsiteX1" fmla="*/ 440068 w 607497"/>
              <a:gd name="connsiteY1" fmla="*/ 469334 h 499744"/>
              <a:gd name="connsiteX2" fmla="*/ 577038 w 607497"/>
              <a:gd name="connsiteY2" fmla="*/ 469334 h 499744"/>
              <a:gd name="connsiteX3" fmla="*/ 577038 w 607497"/>
              <a:gd name="connsiteY3" fmla="*/ 391268 h 499744"/>
              <a:gd name="connsiteX4" fmla="*/ 508507 w 607497"/>
              <a:gd name="connsiteY4" fmla="*/ 291692 h 499744"/>
              <a:gd name="connsiteX5" fmla="*/ 467462 w 607497"/>
              <a:gd name="connsiteY5" fmla="*/ 332672 h 499744"/>
              <a:gd name="connsiteX6" fmla="*/ 467462 w 607497"/>
              <a:gd name="connsiteY6" fmla="*/ 361043 h 499744"/>
              <a:gd name="connsiteX7" fmla="*/ 549644 w 607497"/>
              <a:gd name="connsiteY7" fmla="*/ 361043 h 499744"/>
              <a:gd name="connsiteX8" fmla="*/ 549644 w 607497"/>
              <a:gd name="connsiteY8" fmla="*/ 332672 h 499744"/>
              <a:gd name="connsiteX9" fmla="*/ 508507 w 607497"/>
              <a:gd name="connsiteY9" fmla="*/ 291692 h 499744"/>
              <a:gd name="connsiteX10" fmla="*/ 508507 w 607497"/>
              <a:gd name="connsiteY10" fmla="*/ 261374 h 499744"/>
              <a:gd name="connsiteX11" fmla="*/ 580010 w 607497"/>
              <a:gd name="connsiteY11" fmla="*/ 332672 h 499744"/>
              <a:gd name="connsiteX12" fmla="*/ 580010 w 607497"/>
              <a:gd name="connsiteY12" fmla="*/ 361228 h 499744"/>
              <a:gd name="connsiteX13" fmla="*/ 607497 w 607497"/>
              <a:gd name="connsiteY13" fmla="*/ 390804 h 499744"/>
              <a:gd name="connsiteX14" fmla="*/ 607497 w 607497"/>
              <a:gd name="connsiteY14" fmla="*/ 469890 h 499744"/>
              <a:gd name="connsiteX15" fmla="*/ 577596 w 607497"/>
              <a:gd name="connsiteY15" fmla="*/ 499744 h 499744"/>
              <a:gd name="connsiteX16" fmla="*/ 439603 w 607497"/>
              <a:gd name="connsiteY16" fmla="*/ 499744 h 499744"/>
              <a:gd name="connsiteX17" fmla="*/ 409702 w 607497"/>
              <a:gd name="connsiteY17" fmla="*/ 469890 h 499744"/>
              <a:gd name="connsiteX18" fmla="*/ 409702 w 607497"/>
              <a:gd name="connsiteY18" fmla="*/ 390804 h 499744"/>
              <a:gd name="connsiteX19" fmla="*/ 437096 w 607497"/>
              <a:gd name="connsiteY19" fmla="*/ 361228 h 499744"/>
              <a:gd name="connsiteX20" fmla="*/ 437096 w 607497"/>
              <a:gd name="connsiteY20" fmla="*/ 332672 h 499744"/>
              <a:gd name="connsiteX21" fmla="*/ 508507 w 607497"/>
              <a:gd name="connsiteY21" fmla="*/ 261374 h 499744"/>
              <a:gd name="connsiteX22" fmla="*/ 360977 w 607497"/>
              <a:gd name="connsiteY22" fmla="*/ 231737 h 499744"/>
              <a:gd name="connsiteX23" fmla="*/ 379077 w 607497"/>
              <a:gd name="connsiteY23" fmla="*/ 249767 h 499744"/>
              <a:gd name="connsiteX24" fmla="*/ 360977 w 607497"/>
              <a:gd name="connsiteY24" fmla="*/ 267797 h 499744"/>
              <a:gd name="connsiteX25" fmla="*/ 342877 w 607497"/>
              <a:gd name="connsiteY25" fmla="*/ 249767 h 499744"/>
              <a:gd name="connsiteX26" fmla="*/ 360977 w 607497"/>
              <a:gd name="connsiteY26" fmla="*/ 231737 h 499744"/>
              <a:gd name="connsiteX27" fmla="*/ 283108 w 607497"/>
              <a:gd name="connsiteY27" fmla="*/ 231737 h 499744"/>
              <a:gd name="connsiteX28" fmla="*/ 301173 w 607497"/>
              <a:gd name="connsiteY28" fmla="*/ 249767 h 499744"/>
              <a:gd name="connsiteX29" fmla="*/ 283108 w 607497"/>
              <a:gd name="connsiteY29" fmla="*/ 267797 h 499744"/>
              <a:gd name="connsiteX30" fmla="*/ 265043 w 607497"/>
              <a:gd name="connsiteY30" fmla="*/ 249767 h 499744"/>
              <a:gd name="connsiteX31" fmla="*/ 283108 w 607497"/>
              <a:gd name="connsiteY31" fmla="*/ 231737 h 499744"/>
              <a:gd name="connsiteX32" fmla="*/ 205240 w 607497"/>
              <a:gd name="connsiteY32" fmla="*/ 231737 h 499744"/>
              <a:gd name="connsiteX33" fmla="*/ 223270 w 607497"/>
              <a:gd name="connsiteY33" fmla="*/ 249767 h 499744"/>
              <a:gd name="connsiteX34" fmla="*/ 205240 w 607497"/>
              <a:gd name="connsiteY34" fmla="*/ 267797 h 499744"/>
              <a:gd name="connsiteX35" fmla="*/ 187210 w 607497"/>
              <a:gd name="connsiteY35" fmla="*/ 249767 h 499744"/>
              <a:gd name="connsiteX36" fmla="*/ 205240 w 607497"/>
              <a:gd name="connsiteY36" fmla="*/ 231737 h 499744"/>
              <a:gd name="connsiteX37" fmla="*/ 283279 w 607497"/>
              <a:gd name="connsiteY37" fmla="*/ 0 h 499744"/>
              <a:gd name="connsiteX38" fmla="*/ 564608 w 607497"/>
              <a:gd name="connsiteY38" fmla="*/ 221726 h 499744"/>
              <a:gd name="connsiteX39" fmla="*/ 551516 w 607497"/>
              <a:gd name="connsiteY39" fmla="*/ 238689 h 499744"/>
              <a:gd name="connsiteX40" fmla="*/ 534525 w 607497"/>
              <a:gd name="connsiteY40" fmla="*/ 225526 h 499744"/>
              <a:gd name="connsiteX41" fmla="*/ 283093 w 607497"/>
              <a:gd name="connsiteY41" fmla="*/ 30033 h 499744"/>
              <a:gd name="connsiteX42" fmla="*/ 30176 w 607497"/>
              <a:gd name="connsiteY42" fmla="*/ 249534 h 499744"/>
              <a:gd name="connsiteX43" fmla="*/ 85791 w 607497"/>
              <a:gd name="connsiteY43" fmla="*/ 386723 h 499744"/>
              <a:gd name="connsiteX44" fmla="*/ 88855 w 607497"/>
              <a:gd name="connsiteY44" fmla="*/ 402295 h 499744"/>
              <a:gd name="connsiteX45" fmla="*/ 56823 w 607497"/>
              <a:gd name="connsiteY45" fmla="*/ 451609 h 499744"/>
              <a:gd name="connsiteX46" fmla="*/ 129708 w 607497"/>
              <a:gd name="connsiteY46" fmla="*/ 433533 h 499744"/>
              <a:gd name="connsiteX47" fmla="*/ 145121 w 607497"/>
              <a:gd name="connsiteY47" fmla="*/ 433441 h 499744"/>
              <a:gd name="connsiteX48" fmla="*/ 283279 w 607497"/>
              <a:gd name="connsiteY48" fmla="*/ 469128 h 499744"/>
              <a:gd name="connsiteX49" fmla="*/ 361735 w 607497"/>
              <a:gd name="connsiteY49" fmla="*/ 458376 h 499744"/>
              <a:gd name="connsiteX50" fmla="*/ 380398 w 607497"/>
              <a:gd name="connsiteY50" fmla="*/ 468943 h 499744"/>
              <a:gd name="connsiteX51" fmla="*/ 369999 w 607497"/>
              <a:gd name="connsiteY51" fmla="*/ 487574 h 499744"/>
              <a:gd name="connsiteX52" fmla="*/ 283279 w 607497"/>
              <a:gd name="connsiteY52" fmla="*/ 499532 h 499744"/>
              <a:gd name="connsiteX53" fmla="*/ 137693 w 607497"/>
              <a:gd name="connsiteY53" fmla="*/ 464123 h 499744"/>
              <a:gd name="connsiteX54" fmla="*/ 33054 w 607497"/>
              <a:gd name="connsiteY54" fmla="*/ 480252 h 499744"/>
              <a:gd name="connsiteX55" fmla="*/ 14206 w 607497"/>
              <a:gd name="connsiteY55" fmla="*/ 463103 h 499744"/>
              <a:gd name="connsiteX56" fmla="*/ 24048 w 607497"/>
              <a:gd name="connsiteY56" fmla="*/ 439280 h 499744"/>
              <a:gd name="connsiteX57" fmla="*/ 57101 w 607497"/>
              <a:gd name="connsiteY57" fmla="*/ 400163 h 499744"/>
              <a:gd name="connsiteX58" fmla="*/ 0 w 607497"/>
              <a:gd name="connsiteY58" fmla="*/ 249812 h 499744"/>
              <a:gd name="connsiteX59" fmla="*/ 283279 w 607497"/>
              <a:gd name="connsiteY59" fmla="*/ 0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497" h="499744">
                <a:moveTo>
                  <a:pt x="440068" y="391268"/>
                </a:moveTo>
                <a:lnTo>
                  <a:pt x="440068" y="469334"/>
                </a:lnTo>
                <a:lnTo>
                  <a:pt x="577038" y="469334"/>
                </a:lnTo>
                <a:lnTo>
                  <a:pt x="577038" y="391268"/>
                </a:lnTo>
                <a:close/>
                <a:moveTo>
                  <a:pt x="508507" y="291692"/>
                </a:moveTo>
                <a:cubicBezTo>
                  <a:pt x="485848" y="291692"/>
                  <a:pt x="467462" y="310049"/>
                  <a:pt x="467462" y="332672"/>
                </a:cubicBezTo>
                <a:lnTo>
                  <a:pt x="467462" y="361043"/>
                </a:lnTo>
                <a:lnTo>
                  <a:pt x="549644" y="361043"/>
                </a:lnTo>
                <a:lnTo>
                  <a:pt x="549644" y="332672"/>
                </a:lnTo>
                <a:cubicBezTo>
                  <a:pt x="549644" y="310049"/>
                  <a:pt x="531165" y="291692"/>
                  <a:pt x="508507" y="291692"/>
                </a:cubicBezTo>
                <a:close/>
                <a:moveTo>
                  <a:pt x="508507" y="261374"/>
                </a:moveTo>
                <a:cubicBezTo>
                  <a:pt x="547880" y="261374"/>
                  <a:pt x="580010" y="293361"/>
                  <a:pt x="580010" y="332672"/>
                </a:cubicBezTo>
                <a:lnTo>
                  <a:pt x="580010" y="361228"/>
                </a:lnTo>
                <a:cubicBezTo>
                  <a:pt x="595239" y="362526"/>
                  <a:pt x="607311" y="375228"/>
                  <a:pt x="607497" y="390804"/>
                </a:cubicBezTo>
                <a:lnTo>
                  <a:pt x="607497" y="469890"/>
                </a:lnTo>
                <a:cubicBezTo>
                  <a:pt x="607497" y="486393"/>
                  <a:pt x="594125" y="499744"/>
                  <a:pt x="577596" y="499744"/>
                </a:cubicBezTo>
                <a:lnTo>
                  <a:pt x="439603" y="499744"/>
                </a:lnTo>
                <a:cubicBezTo>
                  <a:pt x="423074" y="499744"/>
                  <a:pt x="409702" y="486393"/>
                  <a:pt x="409702" y="469890"/>
                </a:cubicBezTo>
                <a:lnTo>
                  <a:pt x="409702" y="390804"/>
                </a:lnTo>
                <a:cubicBezTo>
                  <a:pt x="409702" y="375228"/>
                  <a:pt x="421867" y="362526"/>
                  <a:pt x="437096" y="361228"/>
                </a:cubicBezTo>
                <a:lnTo>
                  <a:pt x="437096" y="332672"/>
                </a:lnTo>
                <a:cubicBezTo>
                  <a:pt x="437096" y="293361"/>
                  <a:pt x="469133" y="261374"/>
                  <a:pt x="508507" y="261374"/>
                </a:cubicBezTo>
                <a:close/>
                <a:moveTo>
                  <a:pt x="360977" y="231737"/>
                </a:moveTo>
                <a:cubicBezTo>
                  <a:pt x="370973" y="231737"/>
                  <a:pt x="379077" y="239809"/>
                  <a:pt x="379077" y="249767"/>
                </a:cubicBezTo>
                <a:cubicBezTo>
                  <a:pt x="379077" y="259725"/>
                  <a:pt x="370973" y="267797"/>
                  <a:pt x="360977" y="267797"/>
                </a:cubicBezTo>
                <a:cubicBezTo>
                  <a:pt x="350981" y="267797"/>
                  <a:pt x="342877" y="259725"/>
                  <a:pt x="342877" y="249767"/>
                </a:cubicBezTo>
                <a:cubicBezTo>
                  <a:pt x="342877" y="239809"/>
                  <a:pt x="350981" y="231737"/>
                  <a:pt x="360977" y="231737"/>
                </a:cubicBezTo>
                <a:close/>
                <a:moveTo>
                  <a:pt x="283108" y="231737"/>
                </a:moveTo>
                <a:cubicBezTo>
                  <a:pt x="293085" y="231737"/>
                  <a:pt x="301173" y="239809"/>
                  <a:pt x="301173" y="249767"/>
                </a:cubicBezTo>
                <a:cubicBezTo>
                  <a:pt x="301173" y="259725"/>
                  <a:pt x="293085" y="267797"/>
                  <a:pt x="283108" y="267797"/>
                </a:cubicBezTo>
                <a:cubicBezTo>
                  <a:pt x="273131" y="267797"/>
                  <a:pt x="265043" y="259725"/>
                  <a:pt x="265043" y="249767"/>
                </a:cubicBezTo>
                <a:cubicBezTo>
                  <a:pt x="265043" y="239809"/>
                  <a:pt x="273131" y="231737"/>
                  <a:pt x="283108" y="231737"/>
                </a:cubicBezTo>
                <a:close/>
                <a:moveTo>
                  <a:pt x="205240" y="231737"/>
                </a:moveTo>
                <a:cubicBezTo>
                  <a:pt x="215198" y="231737"/>
                  <a:pt x="223270" y="239809"/>
                  <a:pt x="223270" y="249767"/>
                </a:cubicBezTo>
                <a:cubicBezTo>
                  <a:pt x="223270" y="259725"/>
                  <a:pt x="215198" y="267797"/>
                  <a:pt x="205240" y="267797"/>
                </a:cubicBezTo>
                <a:cubicBezTo>
                  <a:pt x="195282" y="267797"/>
                  <a:pt x="187210" y="259725"/>
                  <a:pt x="187210" y="249767"/>
                </a:cubicBezTo>
                <a:cubicBezTo>
                  <a:pt x="187210" y="239809"/>
                  <a:pt x="195282" y="231737"/>
                  <a:pt x="205240" y="231737"/>
                </a:cubicBezTo>
                <a:close/>
                <a:moveTo>
                  <a:pt x="283279" y="0"/>
                </a:moveTo>
                <a:cubicBezTo>
                  <a:pt x="427843" y="0"/>
                  <a:pt x="548917" y="95568"/>
                  <a:pt x="564608" y="221726"/>
                </a:cubicBezTo>
                <a:cubicBezTo>
                  <a:pt x="565722" y="229976"/>
                  <a:pt x="559780" y="237669"/>
                  <a:pt x="551516" y="238689"/>
                </a:cubicBezTo>
                <a:cubicBezTo>
                  <a:pt x="543253" y="239801"/>
                  <a:pt x="535546" y="233869"/>
                  <a:pt x="534525" y="225526"/>
                </a:cubicBezTo>
                <a:cubicBezTo>
                  <a:pt x="520598" y="114107"/>
                  <a:pt x="412523" y="30033"/>
                  <a:pt x="283093" y="30033"/>
                </a:cubicBezTo>
                <a:cubicBezTo>
                  <a:pt x="143636" y="30033"/>
                  <a:pt x="30176" y="128568"/>
                  <a:pt x="30176" y="249534"/>
                </a:cubicBezTo>
                <a:cubicBezTo>
                  <a:pt x="30176" y="299960"/>
                  <a:pt x="49395" y="347420"/>
                  <a:pt x="85791" y="386723"/>
                </a:cubicBezTo>
                <a:cubicBezTo>
                  <a:pt x="89598" y="390894"/>
                  <a:pt x="90898" y="397012"/>
                  <a:pt x="88855" y="402295"/>
                </a:cubicBezTo>
                <a:cubicBezTo>
                  <a:pt x="81613" y="421947"/>
                  <a:pt x="70843" y="438539"/>
                  <a:pt x="56823" y="451609"/>
                </a:cubicBezTo>
                <a:cubicBezTo>
                  <a:pt x="77342" y="451980"/>
                  <a:pt x="104454" y="448643"/>
                  <a:pt x="129708" y="433533"/>
                </a:cubicBezTo>
                <a:cubicBezTo>
                  <a:pt x="134444" y="430845"/>
                  <a:pt x="140386" y="430753"/>
                  <a:pt x="145121" y="433441"/>
                </a:cubicBezTo>
                <a:cubicBezTo>
                  <a:pt x="186346" y="456800"/>
                  <a:pt x="234069" y="469128"/>
                  <a:pt x="283279" y="469128"/>
                </a:cubicBezTo>
                <a:cubicBezTo>
                  <a:pt x="310112" y="469128"/>
                  <a:pt x="336481" y="465606"/>
                  <a:pt x="361735" y="458376"/>
                </a:cubicBezTo>
                <a:cubicBezTo>
                  <a:pt x="369813" y="456151"/>
                  <a:pt x="378169" y="460878"/>
                  <a:pt x="380398" y="468943"/>
                </a:cubicBezTo>
                <a:cubicBezTo>
                  <a:pt x="382812" y="476915"/>
                  <a:pt x="378076" y="485257"/>
                  <a:pt x="369999" y="487574"/>
                </a:cubicBezTo>
                <a:cubicBezTo>
                  <a:pt x="342051" y="495639"/>
                  <a:pt x="312804" y="499532"/>
                  <a:pt x="283279" y="499532"/>
                </a:cubicBezTo>
                <a:cubicBezTo>
                  <a:pt x="231748" y="499532"/>
                  <a:pt x="181610" y="487296"/>
                  <a:pt x="137693" y="464123"/>
                </a:cubicBezTo>
                <a:cubicBezTo>
                  <a:pt x="97305" y="485072"/>
                  <a:pt x="55337" y="483403"/>
                  <a:pt x="33054" y="480252"/>
                </a:cubicBezTo>
                <a:cubicBezTo>
                  <a:pt x="23676" y="479047"/>
                  <a:pt x="16341" y="472280"/>
                  <a:pt x="14206" y="463103"/>
                </a:cubicBezTo>
                <a:cubicBezTo>
                  <a:pt x="12256" y="453834"/>
                  <a:pt x="15970" y="444471"/>
                  <a:pt x="24048" y="439280"/>
                </a:cubicBezTo>
                <a:cubicBezTo>
                  <a:pt x="38346" y="429826"/>
                  <a:pt x="49395" y="416756"/>
                  <a:pt x="57101" y="400163"/>
                </a:cubicBezTo>
                <a:cubicBezTo>
                  <a:pt x="20148" y="357060"/>
                  <a:pt x="0" y="304039"/>
                  <a:pt x="0" y="249812"/>
                </a:cubicBezTo>
                <a:cubicBezTo>
                  <a:pt x="0" y="112068"/>
                  <a:pt x="127016" y="0"/>
                  <a:pt x="2832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思源黑体 CN Normal" panose="020B0400000000000000" pitchFamily="34" charset="-122"/>
              <a:cs typeface="+mn-cs"/>
              <a:sym typeface="Arial" panose="020B060402020209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363118" y="445519"/>
            <a:ext cx="3465765" cy="721660"/>
            <a:chOff x="4363118" y="445519"/>
            <a:chExt cx="3465765" cy="721660"/>
          </a:xfrm>
        </p:grpSpPr>
        <p:sp>
          <p:nvSpPr>
            <p:cNvPr id="51" name="矩形 50"/>
            <p:cNvSpPr/>
            <p:nvPr/>
          </p:nvSpPr>
          <p:spPr>
            <a:xfrm>
              <a:off x="4582167" y="445519"/>
              <a:ext cx="3027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90204" pitchFamily="34" charset="0"/>
                </a:rPr>
                <a:t>结构化你的论文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圆角矩形 8"/>
          <p:cNvSpPr/>
          <p:nvPr/>
        </p:nvSpPr>
        <p:spPr>
          <a:xfrm>
            <a:off x="421005" y="165354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圆角矩形 11"/>
          <p:cNvSpPr/>
          <p:nvPr>
            <p:custDataLst>
              <p:tags r:id="rId1"/>
            </p:custDataLst>
          </p:nvPr>
        </p:nvSpPr>
        <p:spPr>
          <a:xfrm>
            <a:off x="3467735" y="168275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圆角矩形 15"/>
          <p:cNvSpPr/>
          <p:nvPr>
            <p:custDataLst>
              <p:tags r:id="rId2"/>
            </p:custDataLst>
          </p:nvPr>
        </p:nvSpPr>
        <p:spPr>
          <a:xfrm>
            <a:off x="6514465" y="165354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圆角矩形 16"/>
          <p:cNvSpPr/>
          <p:nvPr>
            <p:custDataLst>
              <p:tags r:id="rId3"/>
            </p:custDataLst>
          </p:nvPr>
        </p:nvSpPr>
        <p:spPr>
          <a:xfrm>
            <a:off x="9561195" y="165354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圆角矩形 17"/>
          <p:cNvSpPr/>
          <p:nvPr>
            <p:custDataLst>
              <p:tags r:id="rId4"/>
            </p:custDataLst>
          </p:nvPr>
        </p:nvSpPr>
        <p:spPr>
          <a:xfrm>
            <a:off x="9561195" y="3399155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6522085" y="342900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圆角矩形 19"/>
          <p:cNvSpPr/>
          <p:nvPr>
            <p:custDataLst>
              <p:tags r:id="rId6"/>
            </p:custDataLst>
          </p:nvPr>
        </p:nvSpPr>
        <p:spPr>
          <a:xfrm>
            <a:off x="3482975" y="342900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443865" y="3429000"/>
            <a:ext cx="2362835" cy="88074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7.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模型的评价、改进与推广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8335" y="1798955"/>
            <a:ext cx="1934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首页：标题、摘要、关键词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02075" y="1943735"/>
            <a:ext cx="1703070" cy="492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问题重述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11035" y="1943735"/>
            <a:ext cx="1703070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问题分析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894570" y="1943735"/>
            <a:ext cx="1748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3.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模型假设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845040" y="3649980"/>
            <a:ext cx="1677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4.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符号说明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>
          <a:xfrm>
            <a:off x="6753225" y="3558540"/>
            <a:ext cx="1934210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5.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模型的建立与求解</a:t>
            </a:r>
          </a:p>
        </p:txBody>
      </p:sp>
      <p:sp>
        <p:nvSpPr>
          <p:cNvPr id="52" name="文本框 51"/>
          <p:cNvSpPr txBox="1"/>
          <p:nvPr>
            <p:custDataLst>
              <p:tags r:id="rId9"/>
            </p:custDataLst>
          </p:nvPr>
        </p:nvSpPr>
        <p:spPr>
          <a:xfrm>
            <a:off x="3911600" y="3558540"/>
            <a:ext cx="170307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6.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  <a:sym typeface="+mn-ea"/>
              </a:rPr>
              <a:t>模型的分析与检验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</p:txBody>
      </p:sp>
      <p:sp>
        <p:nvSpPr>
          <p:cNvPr id="53" name="右箭头 52"/>
          <p:cNvSpPr/>
          <p:nvPr/>
        </p:nvSpPr>
        <p:spPr>
          <a:xfrm>
            <a:off x="2936875" y="1990090"/>
            <a:ext cx="352425" cy="28194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8" name="右箭头 57"/>
          <p:cNvSpPr/>
          <p:nvPr>
            <p:custDataLst>
              <p:tags r:id="rId10"/>
            </p:custDataLst>
          </p:nvPr>
        </p:nvSpPr>
        <p:spPr>
          <a:xfrm>
            <a:off x="6009005" y="1990090"/>
            <a:ext cx="352425" cy="28194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右箭头 58"/>
          <p:cNvSpPr/>
          <p:nvPr>
            <p:custDataLst>
              <p:tags r:id="rId11"/>
            </p:custDataLst>
          </p:nvPr>
        </p:nvSpPr>
        <p:spPr>
          <a:xfrm>
            <a:off x="9081135" y="1990090"/>
            <a:ext cx="352425" cy="28194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右箭头 62"/>
          <p:cNvSpPr/>
          <p:nvPr>
            <p:custDataLst>
              <p:tags r:id="rId12"/>
            </p:custDataLst>
          </p:nvPr>
        </p:nvSpPr>
        <p:spPr>
          <a:xfrm rot="5400000">
            <a:off x="10403840" y="2790190"/>
            <a:ext cx="490220" cy="352425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4" name="右箭头 63"/>
          <p:cNvSpPr/>
          <p:nvPr>
            <p:custDataLst>
              <p:tags r:id="rId13"/>
            </p:custDataLst>
          </p:nvPr>
        </p:nvSpPr>
        <p:spPr>
          <a:xfrm rot="10800000">
            <a:off x="2968625" y="3768725"/>
            <a:ext cx="352425" cy="28194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右箭头 64"/>
          <p:cNvSpPr/>
          <p:nvPr>
            <p:custDataLst>
              <p:tags r:id="rId14"/>
            </p:custDataLst>
          </p:nvPr>
        </p:nvSpPr>
        <p:spPr>
          <a:xfrm rot="10800000">
            <a:off x="6007735" y="3768725"/>
            <a:ext cx="352425" cy="28194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6" name="右箭头 65"/>
          <p:cNvSpPr/>
          <p:nvPr>
            <p:custDataLst>
              <p:tags r:id="rId15"/>
            </p:custDataLst>
          </p:nvPr>
        </p:nvSpPr>
        <p:spPr>
          <a:xfrm rot="10800000">
            <a:off x="9046845" y="3768725"/>
            <a:ext cx="352425" cy="28194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936875" y="5288915"/>
            <a:ext cx="668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结构化论文会让论文的逻辑更清晰、分析更严密。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6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4363118" y="445519"/>
            <a:ext cx="3465765" cy="721660"/>
            <a:chOff x="4363118" y="445519"/>
            <a:chExt cx="3465765" cy="721660"/>
          </a:xfrm>
        </p:grpSpPr>
        <p:sp>
          <p:nvSpPr>
            <p:cNvPr id="51" name="矩形 50"/>
            <p:cNvSpPr/>
            <p:nvPr/>
          </p:nvSpPr>
          <p:spPr>
            <a:xfrm>
              <a:off x="4714267" y="445519"/>
              <a:ext cx="276352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90204" pitchFamily="34" charset="0"/>
                </a:rPr>
                <a:t>重中之重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90204" pitchFamily="34" charset="0"/>
                </a:rPr>
                <a:t>-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90204" pitchFamily="34" charset="0"/>
                </a:rPr>
                <a:t>摘要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1880870" y="5948045"/>
            <a:ext cx="8881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摘要是全文最重要的部分，可以说：好的摘要会极大程度地提升论文的下限。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04670" y="1316990"/>
            <a:ext cx="858202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什么是摘要？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是对论文内容的一封简短的陈述，不能超过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页。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让评委在没有阅读全文之前就获得必要的信息（拿下第一印象分）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charset="0"/>
              <a:ea typeface="楷体" charset="0"/>
              <a:cs typeface="楷体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摘要三要素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charset="0"/>
              <a:ea typeface="楷体" charset="0"/>
              <a:cs typeface="楷体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解决了什么问题？运用了什么方法？结果如何？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charset="0"/>
              <a:ea typeface="楷体" charset="0"/>
              <a:cs typeface="楷体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摘要书写特点：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充分概括论文内容，文字简练，着重突出论文的新方法、新见解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charset="0"/>
              <a:ea typeface="楷体" charset="0"/>
              <a:cs typeface="楷体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摘要的重要性：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摘要应该在全文完工后完成，必须全员仔细打磨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完成时间可以参考我们：国赛留了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楷体" charset="0"/>
              </a:rPr>
              <a:t>小时三人共同完成摘要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4363118" y="445519"/>
            <a:ext cx="3465765" cy="721660"/>
            <a:chOff x="4363118" y="445519"/>
            <a:chExt cx="3465765" cy="721660"/>
          </a:xfrm>
        </p:grpSpPr>
        <p:sp>
          <p:nvSpPr>
            <p:cNvPr id="52" name="矩形 51"/>
            <p:cNvSpPr/>
            <p:nvPr/>
          </p:nvSpPr>
          <p:spPr>
            <a:xfrm>
              <a:off x="4582167" y="445519"/>
              <a:ext cx="3027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90204" pitchFamily="34" charset="0"/>
                </a:rPr>
                <a:t>画好论文中的图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724535" y="1513205"/>
            <a:ext cx="4124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流程图：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清晰、要素完全、突出新方法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绘制方法：可以直接使用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来绘图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32550" y="1513205"/>
            <a:ext cx="4418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统计类图表：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charset="0"/>
              <a:ea typeface="楷体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着重体现需要体现的对比性、周期性等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绘制方法：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Excel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、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Spss...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595" y="2910840"/>
            <a:ext cx="2764790" cy="3210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29840" y="2926080"/>
            <a:ext cx="3229610" cy="1162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56915" y="4296410"/>
            <a:ext cx="2372360" cy="1824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45105" y="6263640"/>
            <a:ext cx="6702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charset="0"/>
                <a:ea typeface="楷体" charset="0"/>
                <a:cs typeface="+mn-cs"/>
              </a:rPr>
              <a:t>图为流程和数据服务，让你希望体现的内容更一目了然。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32550" y="2859405"/>
            <a:ext cx="2315845" cy="1236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219950" y="4549775"/>
            <a:ext cx="3107055" cy="101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828405" y="2950210"/>
            <a:ext cx="2499995" cy="1236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153322" y="3878317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建好数学模型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08047" y="2589143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168AD"/>
                </a:solidFill>
                <a:effectLst/>
                <a:uLnTx/>
                <a:uFillTx/>
                <a:latin typeface="Arial" panose="020B0604020202020204" pitchFamily="34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rPr>
              <a:t>Part 04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168AD"/>
              </a:solidFill>
              <a:effectLst/>
              <a:uLnTx/>
              <a:uFillTx/>
              <a:latin typeface="Arial" panose="020B0604020202020204" pitchFamily="34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92755" y="5078644"/>
            <a:ext cx="2369059" cy="106165"/>
            <a:chOff x="1162050" y="-571500"/>
            <a:chExt cx="1375051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363118" y="445519"/>
            <a:ext cx="3465765" cy="1076325"/>
            <a:chOff x="4363118" y="445519"/>
            <a:chExt cx="3465765" cy="1076325"/>
          </a:xfrm>
        </p:grpSpPr>
        <p:sp>
          <p:nvSpPr>
            <p:cNvPr id="86" name="矩形 85"/>
            <p:cNvSpPr/>
            <p:nvPr/>
          </p:nvSpPr>
          <p:spPr>
            <a:xfrm>
              <a:off x="4378961" y="445519"/>
              <a:ext cx="34340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模型学习多多益善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3154045" y="5934710"/>
            <a:ext cx="588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广撒网，多敛鱼，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择优而从之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”</a:t>
            </a:r>
          </a:p>
        </p:txBody>
      </p:sp>
      <p:pic>
        <p:nvPicPr>
          <p:cNvPr id="5" name="图片 4" descr="未命名文件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30" y="960120"/>
            <a:ext cx="1219200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3"/>
          <a:srcRect t="1813"/>
          <a:stretch/>
        </p:blipFill>
        <p:spPr>
          <a:xfrm>
            <a:off x="7732166" y="1"/>
            <a:ext cx="4459834" cy="685800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4363118" y="445519"/>
            <a:ext cx="3465765" cy="721660"/>
            <a:chOff x="4363118" y="445519"/>
            <a:chExt cx="3465765" cy="721660"/>
          </a:xfrm>
        </p:grpSpPr>
        <p:sp>
          <p:nvSpPr>
            <p:cNvPr id="86" name="矩形 85"/>
            <p:cNvSpPr/>
            <p:nvPr/>
          </p:nvSpPr>
          <p:spPr>
            <a:xfrm>
              <a:off x="4378961" y="445519"/>
              <a:ext cx="34340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资料来源多多益善</a:t>
              </a: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/>
          <p:cNvSpPr txBox="1"/>
          <p:nvPr/>
        </p:nvSpPr>
        <p:spPr>
          <a:xfrm>
            <a:off x="3154045" y="5934710"/>
            <a:ext cx="588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广撒网，多敛鱼，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择优而从之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6715" y="1428115"/>
            <a:ext cx="4721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一些可能好用的资料：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6618" y="1876424"/>
            <a:ext cx="10664825" cy="3595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清风数学建模系列视频，数学建模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BOOM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等各类数模视频等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常用模型、算法总结：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https://blog.csdn.net/qq_29831163/article/details/89788999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历年数模国赛优秀论文展示：https://dxs.moe.gov.cn/zx/hd/sxjm/sxjmlw/qkt_sxjm_lw_lwzs.shtml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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各类数模微信公众号推送，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CSDN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、知乎、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站等知识版块，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能在不经意间学到许多相关知识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30" y="2684145"/>
            <a:ext cx="7315200" cy="279654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3972561" y="445519"/>
            <a:ext cx="4246880" cy="1076325"/>
            <a:chOff x="3972561" y="445519"/>
            <a:chExt cx="4246880" cy="1076325"/>
          </a:xfrm>
        </p:grpSpPr>
        <p:sp>
          <p:nvSpPr>
            <p:cNvPr id="86" name="矩形 85"/>
            <p:cNvSpPr/>
            <p:nvPr/>
          </p:nvSpPr>
          <p:spPr>
            <a:xfrm>
              <a:off x="3972561" y="445519"/>
              <a:ext cx="42468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比赛期间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“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简单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”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建模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3154045" y="5934710"/>
            <a:ext cx="588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广撒网，多敛鱼，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择优而从之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8000" y="1167130"/>
            <a:ext cx="7257415" cy="1557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以解决问题为导向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，而不是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追求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模型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2E24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从熟悉的模型出发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，而不是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2E2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东拼西凑没用过的模型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4045" y="5542280"/>
            <a:ext cx="5883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（图片来源于国赛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2024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C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题优秀论文）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8000" y="21710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全国优秀论文用的模型依然不复杂：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363118" y="445519"/>
            <a:ext cx="3465765" cy="1076325"/>
            <a:chOff x="4363118" y="445519"/>
            <a:chExt cx="3465765" cy="1076325"/>
          </a:xfrm>
        </p:grpSpPr>
        <p:sp>
          <p:nvSpPr>
            <p:cNvPr id="86" name="矩形 85"/>
            <p:cNvSpPr/>
            <p:nvPr/>
          </p:nvSpPr>
          <p:spPr>
            <a:xfrm>
              <a:off x="4582161" y="445519"/>
              <a:ext cx="30276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Arial" panose="020B0604020202020204" pitchFamily="34" charset="0"/>
                </a:rPr>
                <a:t>模型之外的亮点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3154045" y="5934710"/>
            <a:ext cx="588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广撒网，多敛鱼，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择优而从之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”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43305" y="1344295"/>
            <a:ext cx="2999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灵敏度、稳健性分析：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43305" y="2889885"/>
            <a:ext cx="3915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从已有文献中寻找创新点：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621790" y="1804670"/>
            <a:ext cx="10078085" cy="1085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针对模型假设，调整参数或调整假设会对模型结果造成怎样的影响？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例如研究投资收益问题，模型在买入卖出费率为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0.05%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0.1%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的情况下分别表现如何？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621790" y="3350260"/>
            <a:ext cx="10078085" cy="1085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数学建模比赛的问题一般不会脱离实际问题，往往都有相似的已发表文献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从已有文献中寻找模型假设、思路等，可以让模型更有理论基础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43305" y="4386580"/>
            <a:ext cx="3915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多角度进行结果分析：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21790" y="4846955"/>
            <a:ext cx="10078085" cy="1034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平时熟练模型可从哪些角度进行结果分析，比赛时结合问题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从模型本身结果和结果对应的实际意义两方面进行多角度分析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CB53A-015A-98F5-2F61-6AE8295C7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7207DBE-07D6-DC91-9584-DF778F233235}"/>
              </a:ext>
            </a:extLst>
          </p:cNvPr>
          <p:cNvSpPr/>
          <p:nvPr/>
        </p:nvSpPr>
        <p:spPr>
          <a:xfrm>
            <a:off x="4153322" y="3878317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20204" pitchFamily="34" charset="0"/>
              </a:rPr>
              <a:t>数模比赛总结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118D808-993F-2771-4BA2-BFB613A50C78}"/>
              </a:ext>
            </a:extLst>
          </p:cNvPr>
          <p:cNvSpPr/>
          <p:nvPr/>
        </p:nvSpPr>
        <p:spPr>
          <a:xfrm>
            <a:off x="6408047" y="2589143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168AD"/>
                </a:solidFill>
                <a:effectLst/>
                <a:uLnTx/>
                <a:uFillTx/>
                <a:latin typeface="Arial" panose="020B0604020202020204" pitchFamily="34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rPr>
              <a:t>Part 05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168AD"/>
              </a:solidFill>
              <a:effectLst/>
              <a:uLnTx/>
              <a:uFillTx/>
              <a:latin typeface="Arial" panose="020B0604020202020204" pitchFamily="34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77DC10E-8346-417F-8CAC-85DCD192752D}"/>
              </a:ext>
            </a:extLst>
          </p:cNvPr>
          <p:cNvGrpSpPr/>
          <p:nvPr/>
        </p:nvGrpSpPr>
        <p:grpSpPr>
          <a:xfrm>
            <a:off x="7392755" y="5078644"/>
            <a:ext cx="2369059" cy="106165"/>
            <a:chOff x="1162050" y="-571500"/>
            <a:chExt cx="1375051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F165A65-3121-D78D-D20F-17C72210C66C}"/>
                </a:ext>
              </a:extLst>
            </p:cNvPr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1BA4BAB-FFE3-592B-BA73-A1AAE3A295E8}"/>
                </a:ext>
              </a:extLst>
            </p:cNvPr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84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C83F7A3C-0959-4E09-8227-90B50F8E6EF9}"/>
              </a:ext>
            </a:extLst>
          </p:cNvPr>
          <p:cNvSpPr/>
          <p:nvPr/>
        </p:nvSpPr>
        <p:spPr>
          <a:xfrm>
            <a:off x="5439409" y="94182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69E40F0-904B-4283-8C4A-B94E89AE65DC}"/>
              </a:ext>
            </a:extLst>
          </p:cNvPr>
          <p:cNvGrpSpPr/>
          <p:nvPr/>
        </p:nvGrpSpPr>
        <p:grpSpPr>
          <a:xfrm>
            <a:off x="1635084" y="2159959"/>
            <a:ext cx="4059826" cy="704693"/>
            <a:chOff x="1845261" y="2360376"/>
            <a:chExt cx="4059826" cy="704693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24A2D410-17B7-4C76-96B6-B733ED21AD42}"/>
                </a:ext>
              </a:extLst>
            </p:cNvPr>
            <p:cNvGrpSpPr/>
            <p:nvPr/>
          </p:nvGrpSpPr>
          <p:grpSpPr>
            <a:xfrm>
              <a:off x="1845261" y="2360376"/>
              <a:ext cx="4059826" cy="704693"/>
              <a:chOff x="2015741" y="2224487"/>
              <a:chExt cx="4369561" cy="758456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ECB004F-A85B-4F2B-8735-FA4EDA3FB9CA}"/>
                  </a:ext>
                </a:extLst>
              </p:cNvPr>
              <p:cNvSpPr/>
              <p:nvPr/>
            </p:nvSpPr>
            <p:spPr>
              <a:xfrm>
                <a:off x="2015741" y="2224487"/>
                <a:ext cx="758456" cy="758456"/>
              </a:xfrm>
              <a:prstGeom prst="rect">
                <a:avLst/>
              </a:prstGeom>
              <a:solidFill>
                <a:srgbClr val="0168AD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latin typeface="Arial" panose="020B0604020202020204" pitchFamily="34" charset="0"/>
                    <a:ea typeface="思源黑体 CN Normal" panose="020B0400000000000000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3600" dirty="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FD07AD0-770B-432F-B850-8E93B50C3FE0}"/>
                  </a:ext>
                </a:extLst>
              </p:cNvPr>
              <p:cNvSpPr/>
              <p:nvPr/>
            </p:nvSpPr>
            <p:spPr>
              <a:xfrm>
                <a:off x="2893428" y="2224487"/>
                <a:ext cx="3491874" cy="75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EDA70BA-EC2A-4837-853E-85B04C48941D}"/>
                </a:ext>
              </a:extLst>
            </p:cNvPr>
            <p:cNvSpPr/>
            <p:nvPr/>
          </p:nvSpPr>
          <p:spPr>
            <a:xfrm>
              <a:off x="3083734" y="2423357"/>
              <a:ext cx="27478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数模比赛概述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55846A9-FCF9-4CCD-92DD-AE25E7993D2A}"/>
              </a:ext>
            </a:extLst>
          </p:cNvPr>
          <p:cNvGrpSpPr/>
          <p:nvPr/>
        </p:nvGrpSpPr>
        <p:grpSpPr>
          <a:xfrm>
            <a:off x="1635084" y="3429000"/>
            <a:ext cx="4059826" cy="704693"/>
            <a:chOff x="1845261" y="3857948"/>
            <a:chExt cx="4059826" cy="704693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585CFF3-CE0F-4B9A-8C1E-F9DCB386A3AA}"/>
                </a:ext>
              </a:extLst>
            </p:cNvPr>
            <p:cNvGrpSpPr/>
            <p:nvPr/>
          </p:nvGrpSpPr>
          <p:grpSpPr>
            <a:xfrm>
              <a:off x="1845261" y="3857948"/>
              <a:ext cx="4059826" cy="704693"/>
              <a:chOff x="2015741" y="2224487"/>
              <a:chExt cx="4369561" cy="758456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6778453C-703E-4652-8942-8F8D8D8164AB}"/>
                  </a:ext>
                </a:extLst>
              </p:cNvPr>
              <p:cNvSpPr/>
              <p:nvPr/>
            </p:nvSpPr>
            <p:spPr>
              <a:xfrm>
                <a:off x="2015741" y="2224487"/>
                <a:ext cx="758456" cy="758456"/>
              </a:xfrm>
              <a:prstGeom prst="rect">
                <a:avLst/>
              </a:prstGeom>
              <a:solidFill>
                <a:srgbClr val="0168AD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latin typeface="Arial" panose="020B0604020202020204" pitchFamily="34" charset="0"/>
                    <a:ea typeface="思源黑体 CN Normal" panose="020B0400000000000000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3600" dirty="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BABDFD54-E77B-4C5D-858A-016C46742665}"/>
                  </a:ext>
                </a:extLst>
              </p:cNvPr>
              <p:cNvSpPr/>
              <p:nvPr/>
            </p:nvSpPr>
            <p:spPr>
              <a:xfrm>
                <a:off x="2893428" y="2224487"/>
                <a:ext cx="3491874" cy="75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712F9BA-D1A6-461B-AA94-339DD91880CF}"/>
                </a:ext>
              </a:extLst>
            </p:cNvPr>
            <p:cNvSpPr/>
            <p:nvPr/>
          </p:nvSpPr>
          <p:spPr>
            <a:xfrm>
              <a:off x="3083734" y="3917906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90204" pitchFamily="34" charset="0"/>
                </a:rPr>
                <a:t>写好数模论文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97DC7F7-0E09-4C3D-81A0-029B62A0BE12}"/>
              </a:ext>
            </a:extLst>
          </p:cNvPr>
          <p:cNvGrpSpPr/>
          <p:nvPr/>
        </p:nvGrpSpPr>
        <p:grpSpPr>
          <a:xfrm>
            <a:off x="6497091" y="2159959"/>
            <a:ext cx="4059826" cy="704693"/>
            <a:chOff x="6277777" y="3109162"/>
            <a:chExt cx="4059826" cy="704693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4E75AEF7-2CFB-4F17-AC68-457EEA31BCCF}"/>
                </a:ext>
              </a:extLst>
            </p:cNvPr>
            <p:cNvGrpSpPr/>
            <p:nvPr/>
          </p:nvGrpSpPr>
          <p:grpSpPr>
            <a:xfrm>
              <a:off x="6277777" y="3109162"/>
              <a:ext cx="4059826" cy="704693"/>
              <a:chOff x="2015741" y="2224487"/>
              <a:chExt cx="4369561" cy="758456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8E0FE022-13F3-407C-A9B4-42C2B72F9E11}"/>
                  </a:ext>
                </a:extLst>
              </p:cNvPr>
              <p:cNvSpPr/>
              <p:nvPr/>
            </p:nvSpPr>
            <p:spPr>
              <a:xfrm>
                <a:off x="2015741" y="2224487"/>
                <a:ext cx="758456" cy="758456"/>
              </a:xfrm>
              <a:prstGeom prst="rect">
                <a:avLst/>
              </a:prstGeom>
              <a:solidFill>
                <a:srgbClr val="0168AD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latin typeface="Arial" panose="020B0604020202020204" pitchFamily="34" charset="0"/>
                    <a:ea typeface="思源黑体 CN Normal" panose="020B0400000000000000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3600" dirty="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E045304-1A29-4343-834E-099F2D01CA79}"/>
                  </a:ext>
                </a:extLst>
              </p:cNvPr>
              <p:cNvSpPr/>
              <p:nvPr/>
            </p:nvSpPr>
            <p:spPr>
              <a:xfrm>
                <a:off x="2893428" y="2224487"/>
                <a:ext cx="3491874" cy="75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DC39CE8-4D0B-4818-9424-7F99942829AB}"/>
                </a:ext>
              </a:extLst>
            </p:cNvPr>
            <p:cNvSpPr/>
            <p:nvPr/>
          </p:nvSpPr>
          <p:spPr>
            <a:xfrm>
              <a:off x="7635876" y="3170632"/>
              <a:ext cx="26789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写好模型代码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75E24A26-C1B4-4346-8773-91E753FA6D3E}"/>
              </a:ext>
            </a:extLst>
          </p:cNvPr>
          <p:cNvGrpSpPr/>
          <p:nvPr/>
        </p:nvGrpSpPr>
        <p:grpSpPr>
          <a:xfrm>
            <a:off x="6497091" y="3429000"/>
            <a:ext cx="4059826" cy="704693"/>
            <a:chOff x="6277777" y="4606733"/>
            <a:chExt cx="4059826" cy="704693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753DF5A5-0D7F-4334-97F5-4191BCEF1CBF}"/>
                </a:ext>
              </a:extLst>
            </p:cNvPr>
            <p:cNvGrpSpPr/>
            <p:nvPr/>
          </p:nvGrpSpPr>
          <p:grpSpPr>
            <a:xfrm>
              <a:off x="6277777" y="4606733"/>
              <a:ext cx="4059826" cy="704693"/>
              <a:chOff x="2015741" y="2224487"/>
              <a:chExt cx="4369561" cy="758456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B8D9049C-3172-4242-AA76-3030A4A5CE88}"/>
                  </a:ext>
                </a:extLst>
              </p:cNvPr>
              <p:cNvSpPr/>
              <p:nvPr/>
            </p:nvSpPr>
            <p:spPr>
              <a:xfrm>
                <a:off x="2015741" y="2224487"/>
                <a:ext cx="758456" cy="758456"/>
              </a:xfrm>
              <a:prstGeom prst="rect">
                <a:avLst/>
              </a:prstGeom>
              <a:solidFill>
                <a:srgbClr val="0168AD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latin typeface="Arial" panose="020B0604020202020204" pitchFamily="34" charset="0"/>
                    <a:ea typeface="思源黑体 CN Normal" panose="020B0400000000000000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3600" dirty="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9CA4DAAA-1254-47DF-8EE0-097E248A5EF5}"/>
                  </a:ext>
                </a:extLst>
              </p:cNvPr>
              <p:cNvSpPr/>
              <p:nvPr/>
            </p:nvSpPr>
            <p:spPr>
              <a:xfrm>
                <a:off x="2893428" y="2224487"/>
                <a:ext cx="3491874" cy="75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CB7CDBB-E82D-4577-8A18-F66F5991D6AB}"/>
                </a:ext>
              </a:extLst>
            </p:cNvPr>
            <p:cNvSpPr/>
            <p:nvPr/>
          </p:nvSpPr>
          <p:spPr>
            <a:xfrm>
              <a:off x="7635876" y="4665181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建好数学模型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0D4D04-02E4-CB57-8F04-70ED90702C2D}"/>
              </a:ext>
            </a:extLst>
          </p:cNvPr>
          <p:cNvGrpSpPr/>
          <p:nvPr/>
        </p:nvGrpSpPr>
        <p:grpSpPr>
          <a:xfrm>
            <a:off x="1635083" y="4698041"/>
            <a:ext cx="4059826" cy="704693"/>
            <a:chOff x="1845261" y="3857948"/>
            <a:chExt cx="4059826" cy="70469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6117F7E-5AAD-0640-C360-10D534C59C54}"/>
                </a:ext>
              </a:extLst>
            </p:cNvPr>
            <p:cNvGrpSpPr/>
            <p:nvPr/>
          </p:nvGrpSpPr>
          <p:grpSpPr>
            <a:xfrm>
              <a:off x="1845261" y="3857948"/>
              <a:ext cx="4059826" cy="704693"/>
              <a:chOff x="2015741" y="2224487"/>
              <a:chExt cx="4369561" cy="758456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D9D680A-CDAF-A4C9-D5CD-75EB838D16D2}"/>
                  </a:ext>
                </a:extLst>
              </p:cNvPr>
              <p:cNvSpPr/>
              <p:nvPr/>
            </p:nvSpPr>
            <p:spPr>
              <a:xfrm>
                <a:off x="2015741" y="2224487"/>
                <a:ext cx="758456" cy="758456"/>
              </a:xfrm>
              <a:prstGeom prst="rect">
                <a:avLst/>
              </a:prstGeom>
              <a:solidFill>
                <a:srgbClr val="0168AD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latin typeface="Arial" panose="020B0604020202020204" pitchFamily="34" charset="0"/>
                    <a:ea typeface="思源黑体 CN Normal" panose="020B0400000000000000" pitchFamily="34" charset="-122"/>
                    <a:sym typeface="Arial" panose="020B0604020202020204" pitchFamily="34" charset="0"/>
                  </a:rPr>
                  <a:t>5</a:t>
                </a:r>
                <a:endParaRPr lang="zh-CN" altLang="en-US" sz="3600" dirty="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CABD918-4FBC-28D1-2732-8509038041D7}"/>
                  </a:ext>
                </a:extLst>
              </p:cNvPr>
              <p:cNvSpPr/>
              <p:nvPr/>
            </p:nvSpPr>
            <p:spPr>
              <a:xfrm>
                <a:off x="2893428" y="2224487"/>
                <a:ext cx="3491874" cy="75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2F12328-30B5-66FD-FAE2-6567A1FA2E61}"/>
                </a:ext>
              </a:extLst>
            </p:cNvPr>
            <p:cNvSpPr/>
            <p:nvPr/>
          </p:nvSpPr>
          <p:spPr>
            <a:xfrm>
              <a:off x="3083733" y="3917906"/>
              <a:ext cx="264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90204" pitchFamily="34" charset="0"/>
                </a:rPr>
                <a:t>数模比赛总结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87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37C4D-4BAA-800C-AF4F-979B1822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39BB7F2B-D17C-ABAF-D484-ACB7446B0F22}"/>
              </a:ext>
            </a:extLst>
          </p:cNvPr>
          <p:cNvGrpSpPr/>
          <p:nvPr/>
        </p:nvGrpSpPr>
        <p:grpSpPr>
          <a:xfrm>
            <a:off x="4362208" y="445519"/>
            <a:ext cx="3467616" cy="721660"/>
            <a:chOff x="4362208" y="445519"/>
            <a:chExt cx="3467616" cy="72166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9847A16-0457-7AE3-6273-26FB4A7C9BD2}"/>
                </a:ext>
              </a:extLst>
            </p:cNvPr>
            <p:cNvSpPr/>
            <p:nvPr/>
          </p:nvSpPr>
          <p:spPr>
            <a:xfrm>
              <a:off x="4362208" y="445519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数模比赛注意事项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3A69610-5BC0-4875-FAB0-79597C086ACE}"/>
                </a:ext>
              </a:extLst>
            </p:cNvPr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1AA7002F-69C8-9CF0-3EF3-69FFE4E70AFF}"/>
                  </a:ext>
                </a:extLst>
              </p:cNvPr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72CC9755-2A6A-E4EA-5562-C8262E7D7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91AB2BD-9F3C-160F-2D96-AF18BBAE6CAC}"/>
              </a:ext>
            </a:extLst>
          </p:cNvPr>
          <p:cNvSpPr txBox="1"/>
          <p:nvPr/>
        </p:nvSpPr>
        <p:spPr>
          <a:xfrm>
            <a:off x="950976" y="1492301"/>
            <a:ext cx="10424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今年学校的美赛交流群 群号</a:t>
            </a:r>
            <a:r>
              <a:rPr lang="en-US" altLang="zh-CN" b="1" dirty="0">
                <a:latin typeface="+mj-ea"/>
                <a:ea typeface="+mj-ea"/>
              </a:rPr>
              <a:t>324535821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endParaRPr lang="en-US" altLang="zh-CN" b="1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数模组队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看缘分，首先要心理素质足够强大，遇到困难不放弃，能互相鼓励坚持下去。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数模比赛场地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数院会提供机房，建议找一个可以随时交流的地方。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数模时间安排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前期准备上，数模比赛从加分角度看收益较低，希望我们能有一个良好的心态对待数模，前期学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习上不需要花费太多时间，不必钻研透每个数学模型，核心是知道每种问题可以用哪些模型解决，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比赛三天的时间足够查阅文献，讲清楚模型原理。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294A47-B4EE-D7F1-D06A-E4CDF896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38"/>
          <a:stretch/>
        </p:blipFill>
        <p:spPr>
          <a:xfrm>
            <a:off x="1194726" y="1887321"/>
            <a:ext cx="1706444" cy="17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4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464C5CDB-125C-4DB3-8C70-70C6ACA06E07}"/>
              </a:ext>
            </a:extLst>
          </p:cNvPr>
          <p:cNvSpPr/>
          <p:nvPr/>
        </p:nvSpPr>
        <p:spPr>
          <a:xfrm>
            <a:off x="4014480" y="2534424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谢谢大家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D350466-4FB0-410D-B1C0-EBE49A98ABAB}"/>
              </a:ext>
            </a:extLst>
          </p:cNvPr>
          <p:cNvGrpSpPr/>
          <p:nvPr/>
        </p:nvGrpSpPr>
        <p:grpSpPr>
          <a:xfrm>
            <a:off x="4768942" y="3734753"/>
            <a:ext cx="2369059" cy="106165"/>
            <a:chOff x="1162050" y="-571500"/>
            <a:chExt cx="1375051" cy="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96B80E6-C124-4894-916E-0E27A4D80173}"/>
                </a:ext>
              </a:extLst>
            </p:cNvPr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2C22A53-15DD-47A1-8568-9E745D217B64}"/>
                </a:ext>
              </a:extLst>
            </p:cNvPr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E550F76E-C557-4CEB-ADE2-80177E8A47D6}"/>
              </a:ext>
            </a:extLst>
          </p:cNvPr>
          <p:cNvSpPr/>
          <p:nvPr/>
        </p:nvSpPr>
        <p:spPr>
          <a:xfrm>
            <a:off x="4503947" y="4315706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黄朴枫 唐先河 汪宇恒</a:t>
            </a:r>
          </a:p>
        </p:txBody>
      </p:sp>
    </p:spTree>
    <p:extLst>
      <p:ext uri="{BB962C8B-B14F-4D97-AF65-F5344CB8AC3E}">
        <p14:creationId xmlns:p14="http://schemas.microsoft.com/office/powerpoint/2010/main" val="5248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2CEFA92-58DB-4E13-86D3-A29B16F458C3}"/>
              </a:ext>
            </a:extLst>
          </p:cNvPr>
          <p:cNvSpPr/>
          <p:nvPr/>
        </p:nvSpPr>
        <p:spPr>
          <a:xfrm>
            <a:off x="4153322" y="3878317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72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数模比赛概述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A9E3C9-15F0-451F-B878-C64A7EFAC5E5}"/>
              </a:ext>
            </a:extLst>
          </p:cNvPr>
          <p:cNvSpPr/>
          <p:nvPr/>
        </p:nvSpPr>
        <p:spPr>
          <a:xfrm>
            <a:off x="6408047" y="2589143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0168AD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Part 01</a:t>
            </a:r>
            <a:endParaRPr lang="zh-CN" altLang="en-US" sz="8000" b="1" dirty="0">
              <a:solidFill>
                <a:srgbClr val="0168AD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89D8D31-0A59-4D16-8B1F-B557E78A5B89}"/>
              </a:ext>
            </a:extLst>
          </p:cNvPr>
          <p:cNvGrpSpPr/>
          <p:nvPr/>
        </p:nvGrpSpPr>
        <p:grpSpPr>
          <a:xfrm>
            <a:off x="7392755" y="5078644"/>
            <a:ext cx="2369059" cy="106165"/>
            <a:chOff x="1162050" y="-571500"/>
            <a:chExt cx="1375051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D5A7A46-484C-43B0-8B38-C82F920EA8E0}"/>
                </a:ext>
              </a:extLst>
            </p:cNvPr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27207D2-7F7D-47EB-82FB-198425FA9E57}"/>
                </a:ext>
              </a:extLst>
            </p:cNvPr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46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F5A8-8F05-7424-8757-5AC96E98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>
            <a:extLst>
              <a:ext uri="{FF2B5EF4-FFF2-40B4-BE49-F238E27FC236}">
                <a16:creationId xmlns:a16="http://schemas.microsoft.com/office/drawing/2014/main" id="{587BFCE1-C978-86C5-899E-7F5EAAC6CA88}"/>
              </a:ext>
            </a:extLst>
          </p:cNvPr>
          <p:cNvGrpSpPr/>
          <p:nvPr/>
        </p:nvGrpSpPr>
        <p:grpSpPr>
          <a:xfrm>
            <a:off x="4363118" y="445519"/>
            <a:ext cx="3465765" cy="721660"/>
            <a:chOff x="4363118" y="445519"/>
            <a:chExt cx="3465765" cy="721660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4617954-0A09-6B23-8BF0-9DBBF19281EA}"/>
                </a:ext>
              </a:extLst>
            </p:cNvPr>
            <p:cNvSpPr/>
            <p:nvPr/>
          </p:nvSpPr>
          <p:spPr>
            <a:xfrm>
              <a:off x="4772563" y="445519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数模比赛概述</a:t>
              </a: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C8EC76B-FFA6-CDE2-210B-715DE7485F50}"/>
                </a:ext>
              </a:extLst>
            </p:cNvPr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5E11A8AD-EF55-74E0-140C-8AEC5F45BA13}"/>
                  </a:ext>
                </a:extLst>
              </p:cNvPr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88F1AC8C-4BBE-CB41-95A0-8AE61CBAD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C6CDCADA-1206-466F-0E76-C571E4D337EE}"/>
              </a:ext>
            </a:extLst>
          </p:cNvPr>
          <p:cNvSpPr txBox="1"/>
          <p:nvPr/>
        </p:nvSpPr>
        <p:spPr>
          <a:xfrm>
            <a:off x="950976" y="1492301"/>
            <a:ext cx="10424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保研加分政策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与“挑战杯”“互联网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”“全国大学生电子设计竞赛”同为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Ⅰ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类竞赛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排名不分先后，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必须三人参加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，国二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省一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16.67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分，国一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数模竞赛形式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周四下午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点发题，周日下午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点截止，三天时间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线上提交论文以及支撑材料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数模三人分工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建模手、论文手、编程手（分工是为了提高效率，但是三人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都需要学习掌握数模知识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ea typeface="+mj-ea"/>
              </a:rPr>
              <a:t>数模题型分类</a:t>
            </a:r>
            <a:endParaRPr lang="en-US" altLang="zh-CN" b="1" dirty="0"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题：偏向物理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工程类，专业性强，一般需要用物理定律构建微分方程模型，往往有标准答案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题：题型灵活不定，物理题、图论题、优化问题、决策问题等，很可能涉及到算法问题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题：数据分析类题目，如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优化、评价、预测等等，没有标准答案，最容易上手，选该题团队最多</a:t>
            </a:r>
            <a:endParaRPr lang="en-US" altLang="zh-CN" b="0" i="0" dirty="0">
              <a:solidFill>
                <a:srgbClr val="191B1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191B1F"/>
                </a:solidFill>
                <a:latin typeface="+mj-ea"/>
                <a:ea typeface="+mj-ea"/>
              </a:rPr>
              <a:t>数模获奖比例</a:t>
            </a:r>
            <a:endParaRPr lang="en-US" altLang="zh-CN" b="1" dirty="0">
              <a:solidFill>
                <a:srgbClr val="191B1F"/>
              </a:solidFill>
              <a:latin typeface="+mj-ea"/>
              <a:ea typeface="+mj-ea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国奖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：省阅卷评分完毕后，按照排名推荐国一国二队伍，每个学校每个赛题最多推两个国一两个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国二。推国一约有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概率获得国一，否则是国二，极小概率退回省一。推国二约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概率获得国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二，否则退回省一。最终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题各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个国一，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个国二，选该赛题总团队数量无关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省奖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：省一比例为全省选择该赛题的前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10%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，选择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题团队最多，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题省一队伍也最多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拟推国奖时间：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月底  成绩公示时间：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月初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828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1085" y="2318789"/>
            <a:ext cx="9569829" cy="2553248"/>
            <a:chOff x="880457" y="2107824"/>
            <a:chExt cx="10440449" cy="2785531"/>
          </a:xfrm>
        </p:grpSpPr>
        <p:sp>
          <p:nvSpPr>
            <p:cNvPr id="4" name="任意多边形: 形状 3"/>
            <p:cNvSpPr>
              <a:spLocks/>
            </p:cNvSpPr>
            <p:nvPr/>
          </p:nvSpPr>
          <p:spPr bwMode="auto">
            <a:xfrm>
              <a:off x="3093366" y="2815876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5306273" y="2815876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0168A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880457" y="2815876"/>
              <a:ext cx="3070829" cy="1369427"/>
            </a:xfrm>
            <a:custGeom>
              <a:avLst/>
              <a:gdLst>
                <a:gd name="T0" fmla="*/ 204 w 296"/>
                <a:gd name="T1" fmla="*/ 132 h 132"/>
                <a:gd name="T2" fmla="*/ 296 w 296"/>
                <a:gd name="T3" fmla="*/ 0 h 132"/>
                <a:gd name="T4" fmla="*/ 95 w 296"/>
                <a:gd name="T5" fmla="*/ 0 h 132"/>
                <a:gd name="T6" fmla="*/ 0 w 296"/>
                <a:gd name="T7" fmla="*/ 132 h 132"/>
                <a:gd name="T8" fmla="*/ 204 w 296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32">
                  <a:moveTo>
                    <a:pt x="204" y="132"/>
                  </a:moveTo>
                  <a:lnTo>
                    <a:pt x="296" y="0"/>
                  </a:lnTo>
                  <a:lnTo>
                    <a:pt x="95" y="0"/>
                  </a:lnTo>
                  <a:lnTo>
                    <a:pt x="0" y="132"/>
                  </a:lnTo>
                  <a:lnTo>
                    <a:pt x="204" y="132"/>
                  </a:lnTo>
                  <a:close/>
                </a:path>
              </a:pathLst>
            </a:custGeom>
            <a:solidFill>
              <a:srgbClr val="0168A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7519181" y="2107824"/>
              <a:ext cx="3801725" cy="2785531"/>
            </a:xfrm>
            <a:custGeom>
              <a:avLst/>
              <a:gdLst>
                <a:gd name="connsiteX0" fmla="*/ 1818396 w 3294359"/>
                <a:gd name="connsiteY0" fmla="*/ 0 h 2413783"/>
                <a:gd name="connsiteX1" fmla="*/ 3294359 w 3294359"/>
                <a:gd name="connsiteY1" fmla="*/ 1206892 h 2413783"/>
                <a:gd name="connsiteX2" fmla="*/ 1818396 w 3294359"/>
                <a:gd name="connsiteY2" fmla="*/ 2413783 h 2413783"/>
                <a:gd name="connsiteX3" fmla="*/ 1818396 w 3294359"/>
                <a:gd name="connsiteY3" fmla="*/ 1800225 h 2413783"/>
                <a:gd name="connsiteX4" fmla="*/ 0 w 3294359"/>
                <a:gd name="connsiteY4" fmla="*/ 1800225 h 2413783"/>
                <a:gd name="connsiteX5" fmla="*/ 853917 w 3294359"/>
                <a:gd name="connsiteY5" fmla="*/ 613557 h 2413783"/>
                <a:gd name="connsiteX6" fmla="*/ 1818396 w 3294359"/>
                <a:gd name="connsiteY6" fmla="*/ 619645 h 24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359" h="2413783">
                  <a:moveTo>
                    <a:pt x="1818396" y="0"/>
                  </a:moveTo>
                  <a:lnTo>
                    <a:pt x="3294359" y="1206892"/>
                  </a:lnTo>
                  <a:lnTo>
                    <a:pt x="1818396" y="2413783"/>
                  </a:lnTo>
                  <a:lnTo>
                    <a:pt x="1818396" y="1800225"/>
                  </a:lnTo>
                  <a:lnTo>
                    <a:pt x="0" y="1800225"/>
                  </a:lnTo>
                  <a:lnTo>
                    <a:pt x="853917" y="613557"/>
                  </a:lnTo>
                  <a:lnTo>
                    <a:pt x="1818396" y="619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75254" y="3040770"/>
            <a:ext cx="9314284" cy="2565389"/>
            <a:chOff x="8265861" y="674204"/>
            <a:chExt cx="9314284" cy="2565389"/>
          </a:xfrm>
        </p:grpSpPr>
        <p:sp>
          <p:nvSpPr>
            <p:cNvPr id="32" name="矩形 31"/>
            <p:cNvSpPr/>
            <p:nvPr/>
          </p:nvSpPr>
          <p:spPr>
            <a:xfrm>
              <a:off x="8265861" y="2192795"/>
              <a:ext cx="2501951" cy="400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美赛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504910" y="2542351"/>
              <a:ext cx="2145787" cy="6972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报名费贵，题目与国赛差异较大，主要目的是团队磨合，积累经验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25F6056-D611-4DE2-432F-6927207D3075}"/>
                </a:ext>
              </a:extLst>
            </p:cNvPr>
            <p:cNvSpPr/>
            <p:nvPr/>
          </p:nvSpPr>
          <p:spPr>
            <a:xfrm>
              <a:off x="8672030" y="681855"/>
              <a:ext cx="2501951" cy="7266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美赛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时间：春节前夕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A770A30-C6C9-5766-6AB7-EE712CA208CB}"/>
                </a:ext>
              </a:extLst>
            </p:cNvPr>
            <p:cNvSpPr/>
            <p:nvPr/>
          </p:nvSpPr>
          <p:spPr>
            <a:xfrm>
              <a:off x="10712751" y="698167"/>
              <a:ext cx="2501951" cy="728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华中杯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时间：</a:t>
              </a:r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月下旬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3B196DC-0B16-ED81-1F5B-BBE60562EADB}"/>
                </a:ext>
              </a:extLst>
            </p:cNvPr>
            <p:cNvSpPr/>
            <p:nvPr/>
          </p:nvSpPr>
          <p:spPr>
            <a:xfrm>
              <a:off x="12743260" y="698167"/>
              <a:ext cx="2501951" cy="728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校内培训选拔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时间：</a:t>
              </a:r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月</a:t>
              </a:r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-4</a:t>
              </a: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月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9B1E601-4558-F558-7084-B2C4F695452E}"/>
                </a:ext>
              </a:extLst>
            </p:cNvPr>
            <p:cNvSpPr/>
            <p:nvPr/>
          </p:nvSpPr>
          <p:spPr>
            <a:xfrm>
              <a:off x="15078194" y="674204"/>
              <a:ext cx="2501951" cy="728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国赛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时间：</a:t>
              </a:r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9</a:t>
              </a:r>
              <a:r>
                <a:rPr lang="zh-CN" altLang="en-US" b="1" dirty="0">
                  <a:solidFill>
                    <a:srgbClr val="FFFFFF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月初</a:t>
              </a:r>
              <a:endPara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42706" y="4567696"/>
            <a:ext cx="1825131" cy="1467811"/>
            <a:chOff x="8340145" y="2192795"/>
            <a:chExt cx="2548728" cy="1467811"/>
          </a:xfrm>
        </p:grpSpPr>
        <p:sp>
          <p:nvSpPr>
            <p:cNvPr id="35" name="矩形 34"/>
            <p:cNvSpPr/>
            <p:nvPr/>
          </p:nvSpPr>
          <p:spPr>
            <a:xfrm>
              <a:off x="8386922" y="2192795"/>
              <a:ext cx="2501951" cy="400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华中杯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40145" y="2542351"/>
              <a:ext cx="2430739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要求必须参加，免费参赛，题目风格与国赛相近，省一前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3%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，省二前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10%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，省一可以直接通过校内选拔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83345" y="4567696"/>
            <a:ext cx="2501951" cy="1678318"/>
            <a:chOff x="8386922" y="2192795"/>
            <a:chExt cx="2501951" cy="1678318"/>
          </a:xfrm>
        </p:grpSpPr>
        <p:sp>
          <p:nvSpPr>
            <p:cNvPr id="38" name="矩形 37"/>
            <p:cNvSpPr/>
            <p:nvPr/>
          </p:nvSpPr>
          <p:spPr>
            <a:xfrm>
              <a:off x="8386922" y="2192795"/>
              <a:ext cx="2501951" cy="400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校内培训选拔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504910" y="2542351"/>
              <a:ext cx="2265974" cy="13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3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月上旬学习委员会转发数院通知，培训需要签到，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4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月底独立完成数模国赛选拔论文。综合参考数学课编程课成绩、华中杯成绩、选拔论文成绩进行选拔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813380" y="1727792"/>
            <a:ext cx="6701151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3200" b="1" dirty="0">
                <a:latin typeface="+mj-ea"/>
                <a:ea typeface="+mj-ea"/>
                <a:sym typeface="Arial" panose="020B0604020202020204" pitchFamily="34" charset="0"/>
              </a:rPr>
              <a:t>数模比赛时间线</a:t>
            </a:r>
            <a:endParaRPr lang="en-US" altLang="zh-CN" sz="3200" b="1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226281B-650C-4EEE-BAFC-B07C8C68B466}"/>
              </a:ext>
            </a:extLst>
          </p:cNvPr>
          <p:cNvGrpSpPr/>
          <p:nvPr/>
        </p:nvGrpSpPr>
        <p:grpSpPr>
          <a:xfrm>
            <a:off x="4363118" y="445519"/>
            <a:ext cx="3465765" cy="721660"/>
            <a:chOff x="4363118" y="445519"/>
            <a:chExt cx="3465765" cy="72166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9218D74-E0A2-4F87-9809-6442C543C6FD}"/>
                </a:ext>
              </a:extLst>
            </p:cNvPr>
            <p:cNvSpPr/>
            <p:nvPr/>
          </p:nvSpPr>
          <p:spPr>
            <a:xfrm>
              <a:off x="4742009" y="445519"/>
              <a:ext cx="270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数模比赛概述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946F8C7-F1EE-4182-BABC-CD429796CAE7}"/>
                </a:ext>
              </a:extLst>
            </p:cNvPr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3A49BCDF-791E-40A5-B427-8D39574176AA}"/>
                  </a:ext>
                </a:extLst>
              </p:cNvPr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6D3D3437-C2D5-4684-8EFA-428CFB8DB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AD9A86E-BFD6-AF20-0F95-CDA48D51A61B}"/>
              </a:ext>
            </a:extLst>
          </p:cNvPr>
          <p:cNvGrpSpPr/>
          <p:nvPr/>
        </p:nvGrpSpPr>
        <p:grpSpPr>
          <a:xfrm>
            <a:off x="7507166" y="4567696"/>
            <a:ext cx="2501951" cy="1046798"/>
            <a:chOff x="8386922" y="2192795"/>
            <a:chExt cx="2501951" cy="1046798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B0AA4C2-00BE-F1CC-FB0A-DD9085DA001E}"/>
                </a:ext>
              </a:extLst>
            </p:cNvPr>
            <p:cNvSpPr/>
            <p:nvPr/>
          </p:nvSpPr>
          <p:spPr>
            <a:xfrm>
              <a:off x="8386922" y="2192795"/>
              <a:ext cx="2501951" cy="400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国赛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F5C308C1-E8E2-E7FA-2819-6E9564B9CBB5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972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8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月中旬数院会进行强化培训，有线上直播。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9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月初进行为期三天的数模国赛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76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2CEFA92-58DB-4E13-86D3-A29B16F458C3}"/>
              </a:ext>
            </a:extLst>
          </p:cNvPr>
          <p:cNvSpPr/>
          <p:nvPr/>
        </p:nvSpPr>
        <p:spPr>
          <a:xfrm>
            <a:off x="4153322" y="3878317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72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写好模型代码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A9E3C9-15F0-451F-B878-C64A7EFAC5E5}"/>
              </a:ext>
            </a:extLst>
          </p:cNvPr>
          <p:cNvSpPr/>
          <p:nvPr/>
        </p:nvSpPr>
        <p:spPr>
          <a:xfrm>
            <a:off x="6408047" y="2589143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8000" b="1" dirty="0">
                <a:solidFill>
                  <a:srgbClr val="0168AD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Part 02</a:t>
            </a:r>
            <a:endParaRPr lang="zh-CN" altLang="en-US" sz="8000" b="1" dirty="0">
              <a:solidFill>
                <a:srgbClr val="0168AD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89D8D31-0A59-4D16-8B1F-B557E78A5B89}"/>
              </a:ext>
            </a:extLst>
          </p:cNvPr>
          <p:cNvGrpSpPr/>
          <p:nvPr/>
        </p:nvGrpSpPr>
        <p:grpSpPr>
          <a:xfrm>
            <a:off x="7392755" y="5078644"/>
            <a:ext cx="2369059" cy="106165"/>
            <a:chOff x="1162050" y="-571500"/>
            <a:chExt cx="1375051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D5A7A46-484C-43B0-8B38-C82F920EA8E0}"/>
                </a:ext>
              </a:extLst>
            </p:cNvPr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27207D2-7F7D-47EB-82FB-198425FA9E57}"/>
                </a:ext>
              </a:extLst>
            </p:cNvPr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378A7B7F-02AB-4FDD-8570-38304CEC5205}"/>
              </a:ext>
            </a:extLst>
          </p:cNvPr>
          <p:cNvGrpSpPr/>
          <p:nvPr/>
        </p:nvGrpSpPr>
        <p:grpSpPr>
          <a:xfrm>
            <a:off x="4157013" y="445519"/>
            <a:ext cx="3877985" cy="721660"/>
            <a:chOff x="4157013" y="445519"/>
            <a:chExt cx="3877985" cy="72166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5E0F2FF-A716-4987-B393-34286B744E9C}"/>
                </a:ext>
              </a:extLst>
            </p:cNvPr>
            <p:cNvSpPr/>
            <p:nvPr/>
          </p:nvSpPr>
          <p:spPr>
            <a:xfrm>
              <a:off x="4157013" y="445519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选择熟悉的编程语言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6CBD0E2-A858-4495-8FE2-6DCE58ACE9A7}"/>
                </a:ext>
              </a:extLst>
            </p:cNvPr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71F07DA-45A7-4945-BB79-0C2EE27B58C2}"/>
                  </a:ext>
                </a:extLst>
              </p:cNvPr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D8C591D2-A7C8-4152-8E47-961D4A2DF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2431D9E-DD42-D183-4B97-1431417AA408}"/>
              </a:ext>
            </a:extLst>
          </p:cNvPr>
          <p:cNvSpPr txBox="1"/>
          <p:nvPr/>
        </p:nvSpPr>
        <p:spPr>
          <a:xfrm>
            <a:off x="950976" y="1492301"/>
            <a:ext cx="10424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MATLAB</a:t>
            </a: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用于矩阵运算的商业软件，武汉大学信息门户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正版软件可以下载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功能齐全，调试方便，除基本函数外还有工具箱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具有丰富的第三方库，使用广泛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Python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安装时，安装</a:t>
            </a:r>
            <a:r>
              <a:rPr lang="en-US" altLang="zh-CN" dirty="0" err="1">
                <a:latin typeface="楷体" panose="02010609060101010101" pitchFamily="49" charset="-122"/>
                <a:ea typeface="楷体" panose="02010609060101010101" pitchFamily="49" charset="-122"/>
              </a:rPr>
              <a:t>Anaconda+VSCode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即可，前者用于管理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虚拟环境，后者可以作为编辑器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可能用到的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库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NumPy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库：最基础的数组操作，必不可少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Pandas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库：用于读取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Excel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表格并对数据进行预处理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Matplotlib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库：用于绘图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SciPy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库：科学计算库，可用于拟合、优化、聚类等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Scikit-opt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库：启发式算法库（遗传算法、粒子群算法、模拟退火算法等），用于解决优化问题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Scikit-learn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库：机器学习库（支持向量机、随机森林、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均值等），用于分类、回归、聚类等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62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390103-2D0B-4AF8-9FE8-B4E9B3A87A65}"/>
              </a:ext>
            </a:extLst>
          </p:cNvPr>
          <p:cNvGrpSpPr/>
          <p:nvPr/>
        </p:nvGrpSpPr>
        <p:grpSpPr>
          <a:xfrm>
            <a:off x="4157017" y="445519"/>
            <a:ext cx="3877985" cy="721660"/>
            <a:chOff x="4157017" y="445519"/>
            <a:chExt cx="3877985" cy="72166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F08D553-0493-4DAB-8AB6-AC4CE06DCAD5}"/>
                </a:ext>
              </a:extLst>
            </p:cNvPr>
            <p:cNvSpPr/>
            <p:nvPr/>
          </p:nvSpPr>
          <p:spPr>
            <a:xfrm>
              <a:off x="4157017" y="445519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掌握解决问题的能力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690AB99-76AB-468F-B6A9-8C398B270931}"/>
                </a:ext>
              </a:extLst>
            </p:cNvPr>
            <p:cNvGrpSpPr/>
            <p:nvPr/>
          </p:nvGrpSpPr>
          <p:grpSpPr>
            <a:xfrm>
              <a:off x="4363118" y="1167179"/>
              <a:ext cx="3465765" cy="0"/>
              <a:chOff x="4368514" y="1111759"/>
              <a:chExt cx="3465765" cy="0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0C1AE9B3-7F68-4498-A980-5DA8F50BB4B9}"/>
                  </a:ext>
                </a:extLst>
              </p:cNvPr>
              <p:cNvCxnSpPr/>
              <p:nvPr/>
            </p:nvCxnSpPr>
            <p:spPr>
              <a:xfrm>
                <a:off x="4368514" y="1111759"/>
                <a:ext cx="346576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3EA0F8A0-2815-4799-943A-5570F94661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4427" y="1111759"/>
                <a:ext cx="933938" cy="0"/>
              </a:xfrm>
              <a:prstGeom prst="line">
                <a:avLst/>
              </a:prstGeom>
              <a:ln w="38100">
                <a:solidFill>
                  <a:srgbClr val="0168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9D43E3A-188B-B732-19D2-E9A22E7E090D}"/>
              </a:ext>
            </a:extLst>
          </p:cNvPr>
          <p:cNvSpPr txBox="1"/>
          <p:nvPr/>
        </p:nvSpPr>
        <p:spPr>
          <a:xfrm>
            <a:off x="950976" y="1492301"/>
            <a:ext cx="1042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使用搜索引擎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在观看数学建模教学视频时，针对某种方法，结合自己使用的编程语言搜索，例如“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遗传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算法”“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线性规划”等，可以搜索到很多可以实现该功能的库，选择其中一种熟练掌握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掌握第三方库函数用法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MATLAB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的语法并不难，需要记住的是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如何调用各个库解决实际问题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。比如在使用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SciPy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库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进行线性规划时，目标函数怎么写，如何添加等式约束和不等式约束。然后根据例题独立写出代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码运行出结果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合适的代码注释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论文附录要包含全部的代码，支撑材料也要提交代码，为了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提高代码的可读性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，要有合适的注释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6521DF3-7A1B-C3E1-862B-FD284CD89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16"/>
          <a:stretch/>
        </p:blipFill>
        <p:spPr>
          <a:xfrm>
            <a:off x="1205003" y="4077624"/>
            <a:ext cx="3638923" cy="266534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6F7E585-EFBB-9F2D-6BB9-AAA18ABC8616}"/>
              </a:ext>
            </a:extLst>
          </p:cNvPr>
          <p:cNvSpPr txBox="1"/>
          <p:nvPr/>
        </p:nvSpPr>
        <p:spPr>
          <a:xfrm>
            <a:off x="5016533" y="6227815"/>
            <a:ext cx="3638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左图是</a:t>
            </a:r>
            <a:r>
              <a:rPr lang="en-US" altLang="zh-CN" sz="1600" dirty="0">
                <a:latin typeface="+mn-ea"/>
              </a:rPr>
              <a:t>2023</a:t>
            </a:r>
            <a:r>
              <a:rPr lang="zh-CN" altLang="en-US" sz="1600" dirty="0">
                <a:latin typeface="+mn-ea"/>
              </a:rPr>
              <a:t>年</a:t>
            </a:r>
            <a:r>
              <a:rPr lang="en-US" altLang="zh-CN" sz="1600" dirty="0">
                <a:latin typeface="+mn-ea"/>
              </a:rPr>
              <a:t>C</a:t>
            </a:r>
            <a:r>
              <a:rPr lang="zh-CN" altLang="en-US" sz="1600" dirty="0">
                <a:latin typeface="+mn-ea"/>
              </a:rPr>
              <a:t>题优秀论文附录代码</a:t>
            </a:r>
          </a:p>
        </p:txBody>
      </p:sp>
    </p:spTree>
    <p:extLst>
      <p:ext uri="{BB962C8B-B14F-4D97-AF65-F5344CB8AC3E}">
        <p14:creationId xmlns:p14="http://schemas.microsoft.com/office/powerpoint/2010/main" val="124396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153322" y="3878317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Arial" panose="020B0604020202090204" pitchFamily="34" charset="0"/>
              </a:rPr>
              <a:t>写好数模论文</a:t>
            </a:r>
          </a:p>
        </p:txBody>
      </p:sp>
      <p:sp>
        <p:nvSpPr>
          <p:cNvPr id="18" name="矩形 17"/>
          <p:cNvSpPr/>
          <p:nvPr/>
        </p:nvSpPr>
        <p:spPr>
          <a:xfrm>
            <a:off x="6408047" y="2589143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168AD"/>
                </a:solidFill>
                <a:effectLst/>
                <a:uLnTx/>
                <a:uFillTx/>
                <a:latin typeface="Arial" panose="020B0604020202090204" pitchFamily="34" charset="0"/>
                <a:ea typeface="思源黑体 CN Normal" panose="020B0400000000000000" pitchFamily="34" charset="-122"/>
                <a:cs typeface="+mn-cs"/>
                <a:sym typeface="Arial" panose="020B0604020202090204" pitchFamily="34" charset="0"/>
              </a:rPr>
              <a:t>Part 03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168AD"/>
              </a:solidFill>
              <a:effectLst/>
              <a:uLnTx/>
              <a:uFillTx/>
              <a:latin typeface="Arial" panose="020B0604020202090204" pitchFamily="34" charset="0"/>
              <a:ea typeface="思源黑体 CN Normal" panose="020B0400000000000000" pitchFamily="34" charset="-122"/>
              <a:cs typeface="+mn-cs"/>
              <a:sym typeface="Arial" panose="020B060402020209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92755" y="5078644"/>
            <a:ext cx="2369059" cy="106165"/>
            <a:chOff x="1162050" y="-571500"/>
            <a:chExt cx="1375051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62050" y="-571500"/>
              <a:ext cx="666750" cy="0"/>
            </a:xfrm>
            <a:prstGeom prst="line">
              <a:avLst/>
            </a:prstGeom>
            <a:ln w="76200">
              <a:solidFill>
                <a:srgbClr val="0168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70351" y="-571500"/>
              <a:ext cx="66675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25,&quot;left&quot;:82.15,&quot;top&quot;:105.85,&quot;width&quot;:839.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25,&quot;left&quot;:82.15,&quot;top&quot;:105.85,&quot;width&quot;:839.1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25,&quot;left&quot;:82.15,&quot;top&quot;:105.85,&quot;width&quot;:839.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25,&quot;left&quot;:82.15,&quot;top&quot;:105.85,&quot;width&quot;:839.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25,&quot;left&quot;:82.15,&quot;top&quot;:105.85,&quot;width&quot;:839.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1.25,&quot;left&quot;:82.15,&quot;top&quot;:105.85,&quot;width&quot;:839.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包图主题2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E24"/>
      </a:accent1>
      <a:accent2>
        <a:srgbClr val="414344"/>
      </a:accent2>
      <a:accent3>
        <a:srgbClr val="FF2E24"/>
      </a:accent3>
      <a:accent4>
        <a:srgbClr val="414344"/>
      </a:accent4>
      <a:accent5>
        <a:srgbClr val="FF2E24"/>
      </a:accent5>
      <a:accent6>
        <a:srgbClr val="414344"/>
      </a:accent6>
      <a:hlink>
        <a:srgbClr val="FF2E24"/>
      </a:hlink>
      <a:folHlink>
        <a:srgbClr val="41434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包图主题2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E24"/>
      </a:accent1>
      <a:accent2>
        <a:srgbClr val="414344"/>
      </a:accent2>
      <a:accent3>
        <a:srgbClr val="FF2E24"/>
      </a:accent3>
      <a:accent4>
        <a:srgbClr val="414344"/>
      </a:accent4>
      <a:accent5>
        <a:srgbClr val="FF2E24"/>
      </a:accent5>
      <a:accent6>
        <a:srgbClr val="414344"/>
      </a:accent6>
      <a:hlink>
        <a:srgbClr val="FF2E24"/>
      </a:hlink>
      <a:folHlink>
        <a:srgbClr val="41434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1050</TotalTime>
  <Words>1801</Words>
  <Application>Microsoft Office PowerPoint</Application>
  <PresentationFormat>宽屏</PresentationFormat>
  <Paragraphs>181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黑体</vt:lpstr>
      <vt:lpstr>楷体</vt:lpstr>
      <vt:lpstr>思源黑体 CN Bold</vt:lpstr>
      <vt:lpstr>Arial</vt:lpstr>
      <vt:lpstr>Wingdings</vt:lpstr>
      <vt:lpstr>包图主题2</vt:lpstr>
      <vt:lpstr>1_包图主题2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风 瀞</cp:lastModifiedBy>
  <cp:revision>254</cp:revision>
  <dcterms:created xsi:type="dcterms:W3CDTF">2017-08-18T03:02:00Z</dcterms:created>
  <dcterms:modified xsi:type="dcterms:W3CDTF">2024-11-17T09:35:18Z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